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60" r:id="rId4"/>
    <p:sldId id="259" r:id="rId5"/>
    <p:sldId id="262" r:id="rId6"/>
    <p:sldId id="263" r:id="rId7"/>
    <p:sldId id="264" r:id="rId8"/>
    <p:sldId id="266" r:id="rId9"/>
    <p:sldId id="282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8" r:id="rId37"/>
    <p:sldId id="295" r:id="rId38"/>
    <p:sldId id="299" r:id="rId39"/>
    <p:sldId id="296" r:id="rId40"/>
    <p:sldId id="297" r:id="rId41"/>
    <p:sldId id="300" r:id="rId42"/>
    <p:sldId id="301" r:id="rId43"/>
    <p:sldId id="261" r:id="rId44"/>
    <p:sldId id="302" r:id="rId45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-996" y="-2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11" Type="http://schemas.microsoft.com/office/2007/relationships/hdphoto" Target="../media/hdphoto1.wdp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1" t="34621" b="2953"/>
          <a:stretch/>
        </p:blipFill>
        <p:spPr>
          <a:xfrm>
            <a:off x="5327887" y="1764958"/>
            <a:ext cx="3129818" cy="3138812"/>
          </a:xfrm>
          <a:prstGeom prst="ellipse">
            <a:avLst/>
          </a:prstGeom>
        </p:spPr>
      </p:pic>
      <p:sp>
        <p:nvSpPr>
          <p:cNvPr id="7" name="Rectangle 10"/>
          <p:cNvSpPr/>
          <p:nvPr/>
        </p:nvSpPr>
        <p:spPr>
          <a:xfrm>
            <a:off x="0" y="843559"/>
            <a:ext cx="9144000" cy="818492"/>
          </a:xfrm>
          <a:prstGeom prst="rect">
            <a:avLst/>
          </a:prstGeom>
          <a:solidFill>
            <a:srgbClr val="005F82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sp>
        <p:nvSpPr>
          <p:cNvPr id="8" name="Rectangle 2"/>
          <p:cNvSpPr>
            <a:spLocks noGrp="1"/>
          </p:cNvSpPr>
          <p:nvPr>
            <p:ph type="ctrTitle" hasCustomPrompt="1"/>
          </p:nvPr>
        </p:nvSpPr>
        <p:spPr>
          <a:xfrm>
            <a:off x="251522" y="843561"/>
            <a:ext cx="8704221" cy="816172"/>
          </a:xfrm>
          <a:prstGeom prst="rect">
            <a:avLst/>
          </a:prstGeom>
          <a:noFill/>
        </p:spPr>
        <p:txBody>
          <a:bodyPr vert="horz" lIns="112071" tIns="56036" rIns="112071" bIns="56036" anchor="ctr" anchorCtr="0">
            <a:normAutofit/>
          </a:bodyPr>
          <a:lstStyle>
            <a:lvl1pPr algn="l" eaLnBrk="1" latinLnBrk="0" hangingPunct="1">
              <a:defRPr kumimoji="0" sz="2900" b="0" cap="all" spc="184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pPr eaLnBrk="1" latinLnBrk="1" hangingPunct="1"/>
            <a:r>
              <a:rPr lang="en-US" dirty="0" smtClean="0"/>
              <a:t>Title</a:t>
            </a:r>
            <a:endParaRPr dirty="0"/>
          </a:p>
        </p:txBody>
      </p:sp>
      <p:sp>
        <p:nvSpPr>
          <p:cNvPr id="9" name="Rectangle 11"/>
          <p:cNvSpPr/>
          <p:nvPr/>
        </p:nvSpPr>
        <p:spPr>
          <a:xfrm>
            <a:off x="0" y="1635647"/>
            <a:ext cx="9144000" cy="27432"/>
          </a:xfrm>
          <a:prstGeom prst="rect">
            <a:avLst/>
          </a:prstGeom>
          <a:solidFill>
            <a:srgbClr val="22C0E5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pic>
        <p:nvPicPr>
          <p:cNvPr id="15" name="Picture 6" descr="http://oilteam.ru/eng/img/logo-b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30232"/>
            <a:ext cx="1966712" cy="6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Текст 2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3600001"/>
            <a:ext cx="2160000" cy="612000"/>
          </a:xfrm>
          <a:prstGeom prst="rect">
            <a:avLst/>
          </a:prstGeom>
          <a:noFill/>
          <a:ln>
            <a:solidFill>
              <a:srgbClr val="007EA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12071" tIns="56036" rIns="112071" bIns="56036" anchor="ctr" anchorCtr="0">
            <a:noAutofit/>
          </a:bodyPr>
          <a:lstStyle>
            <a:lvl1pPr>
              <a:defRPr kumimoji="0" lang="en-US" sz="19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defRPr>
            </a:lvl1pPr>
          </a:lstStyle>
          <a:p>
            <a:pPr marL="441225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1038" algn="l"/>
                <a:tab pos="657640" algn="l"/>
                <a:tab pos="764653" algn="l"/>
              </a:tabLst>
            </a:pPr>
            <a:r>
              <a:rPr kumimoji="0" lang="en-US" dirty="0" smtClean="0"/>
              <a:t>Click to add author </a:t>
            </a:r>
            <a:r>
              <a:rPr kumimoji="0" lang="ru-RU" dirty="0" smtClean="0"/>
              <a:t/>
            </a:r>
            <a:br>
              <a:rPr kumimoji="0" lang="ru-RU" dirty="0" smtClean="0"/>
            </a:br>
            <a:r>
              <a:rPr kumimoji="0" lang="en-US" dirty="0" smtClean="0"/>
              <a:t>company information</a:t>
            </a:r>
          </a:p>
        </p:txBody>
      </p:sp>
      <p:sp>
        <p:nvSpPr>
          <p:cNvPr id="16" name="Текст 2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520001"/>
            <a:ext cx="2880000" cy="612000"/>
          </a:xfrm>
          <a:prstGeom prst="rect">
            <a:avLst/>
          </a:prstGeom>
          <a:noFill/>
          <a:ln>
            <a:solidFill>
              <a:srgbClr val="007EA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12071" tIns="56036" rIns="112071" bIns="56036" anchor="ctr" anchorCtr="0">
            <a:noAutofit/>
          </a:bodyPr>
          <a:lstStyle>
            <a:lvl1pPr>
              <a:defRPr kumimoji="0" lang="en-US" sz="19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defRPr>
            </a:lvl1pPr>
          </a:lstStyle>
          <a:p>
            <a:pPr marL="441225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1038" algn="l"/>
                <a:tab pos="657640" algn="l"/>
                <a:tab pos="764653" algn="l"/>
              </a:tabLst>
            </a:pPr>
            <a:r>
              <a:rPr kumimoji="0" lang="en-US" dirty="0" smtClean="0"/>
              <a:t>Click to add city/date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74" t="28683" r="19434" b="2932"/>
          <a:stretch/>
        </p:blipFill>
        <p:spPr>
          <a:xfrm>
            <a:off x="5665387" y="1887745"/>
            <a:ext cx="2454823" cy="2528075"/>
          </a:xfrm>
          <a:prstGeom prst="ellipse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29" t="6416" r="34860" b="-43090"/>
          <a:stretch/>
        </p:blipFill>
        <p:spPr>
          <a:xfrm>
            <a:off x="5544110" y="1887745"/>
            <a:ext cx="2637298" cy="2302526"/>
          </a:xfrm>
          <a:prstGeom prst="ellipse">
            <a:avLst/>
          </a:prstGeom>
        </p:spPr>
      </p:pic>
      <p:grpSp>
        <p:nvGrpSpPr>
          <p:cNvPr id="14" name="Группа 13"/>
          <p:cNvGrpSpPr/>
          <p:nvPr/>
        </p:nvGrpSpPr>
        <p:grpSpPr>
          <a:xfrm>
            <a:off x="5470896" y="2093839"/>
            <a:ext cx="1563020" cy="2466728"/>
            <a:chOff x="4369394" y="2797834"/>
            <a:chExt cx="2084569" cy="3289732"/>
          </a:xfrm>
        </p:grpSpPr>
        <p:pic>
          <p:nvPicPr>
            <p:cNvPr id="4" name="Рисунок 3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7" t="25413" r="10877" b="10063"/>
            <a:stretch/>
          </p:blipFill>
          <p:spPr>
            <a:xfrm>
              <a:off x="4369394" y="2797834"/>
              <a:ext cx="1872208" cy="3209562"/>
            </a:xfrm>
            <a:prstGeom prst="ellipse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72" t="73905" r="7672" b="8452"/>
            <a:stretch/>
          </p:blipFill>
          <p:spPr>
            <a:xfrm>
              <a:off x="5529659" y="5209953"/>
              <a:ext cx="924304" cy="877613"/>
            </a:xfrm>
            <a:prstGeom prst="rect">
              <a:avLst/>
            </a:prstGeom>
          </p:spPr>
        </p:pic>
      </p:grp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3"/>
          <a:stretch/>
        </p:blipFill>
        <p:spPr>
          <a:xfrm>
            <a:off x="6340868" y="2796130"/>
            <a:ext cx="1700110" cy="1704324"/>
          </a:xfrm>
          <a:prstGeom prst="ellipse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3" r="10610" b="7827"/>
          <a:stretch/>
        </p:blipFill>
        <p:spPr>
          <a:xfrm>
            <a:off x="6381044" y="2813992"/>
            <a:ext cx="1619758" cy="1668600"/>
          </a:xfrm>
          <a:prstGeom prst="ellipse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0" b="97697" l="1273" r="98485">
                        <a14:foregroundMark x1="34606" y1="4667" x2="34606" y2="4667"/>
                        <a14:foregroundMark x1="52121" y1="970" x2="52121" y2="970"/>
                        <a14:foregroundMark x1="93030" y1="29030" x2="93030" y2="29030"/>
                        <a14:foregroundMark x1="98606" y1="45939" x2="98606" y2="45939"/>
                        <a14:foregroundMark x1="94424" y1="66545" x2="94424" y2="66545"/>
                        <a14:foregroundMark x1="86848" y1="80788" x2="86848" y2="80788"/>
                        <a14:foregroundMark x1="78788" y1="88061" x2="78788" y2="88061"/>
                        <a14:foregroundMark x1="66848" y1="95212" x2="66848" y2="95212"/>
                        <a14:foregroundMark x1="52606" y1="97697" x2="52606" y2="97697"/>
                        <a14:foregroundMark x1="5030" y1="62061" x2="5030" y2="62061"/>
                        <a14:foregroundMark x1="1273" y1="47758" x2="1273" y2="47758"/>
                        <a14:backgroundMark x1="37697" y1="18606" x2="37697" y2="18606"/>
                        <a14:backgroundMark x1="28848" y1="45939" x2="28848" y2="45939"/>
                        <a14:backgroundMark x1="33818" y1="78606" x2="33818" y2="78606"/>
                        <a14:backgroundMark x1="15879" y1="37394" x2="15879" y2="37394"/>
                        <a14:backgroundMark x1="62182" y1="47333" x2="62182" y2="47333"/>
                        <a14:backgroundMark x1="63455" y1="67152" x2="63455" y2="67152"/>
                        <a14:backgroundMark x1="50909" y1="53212" x2="50909" y2="53212"/>
                        <a14:backgroundMark x1="73212" y1="47333" x2="73212" y2="47333"/>
                        <a14:backgroundMark x1="75394" y1="25939" x2="75394" y2="25939"/>
                        <a14:backgroundMark x1="56182" y1="19394" x2="56182" y2="19394"/>
                        <a14:backgroundMark x1="50424" y1="12303" x2="50424" y2="12303"/>
                        <a14:backgroundMark x1="59273" y1="12424" x2="59273" y2="12424"/>
                        <a14:backgroundMark x1="87212" y1="25091" x2="87212" y2="25091"/>
                        <a14:backgroundMark x1="85394" y1="22424" x2="85394" y2="22424"/>
                        <a14:backgroundMark x1="86242" y1="23697" x2="86242" y2="23697"/>
                        <a14:backgroundMark x1="85758" y1="22970" x2="85758" y2="22970"/>
                        <a14:backgroundMark x1="25455" y1="87394" x2="25455" y2="87394"/>
                        <a14:backgroundMark x1="23697" y1="86242" x2="23697" y2="86242"/>
                        <a14:backgroundMark x1="22909" y1="85697" x2="22909" y2="85697"/>
                        <a14:backgroundMark x1="22364" y1="85394" x2="22364" y2="85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6" t="1131" r="1303" b="980"/>
          <a:stretch/>
        </p:blipFill>
        <p:spPr>
          <a:xfrm>
            <a:off x="5327887" y="1764960"/>
            <a:ext cx="3129818" cy="3138812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64657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2" y="113476"/>
            <a:ext cx="7776383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9" name="Title 13"/>
          <p:cNvSpPr txBox="1">
            <a:spLocks/>
          </p:cNvSpPr>
          <p:nvPr/>
        </p:nvSpPr>
        <p:spPr>
          <a:xfrm>
            <a:off x="251520" y="450894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 defTabSz="1334658" rtl="0" eaLnBrk="1" latinLnBrk="0" hangingPunct="1">
              <a:spcBef>
                <a:spcPct val="0"/>
              </a:spcBef>
              <a:buNone/>
              <a:defRPr lang="en-US" sz="35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000" b="1" dirty="0">
              <a:solidFill>
                <a:srgbClr val="23A3C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7"/>
            <a:ext cx="8856984" cy="360040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7" name="Текст 2"/>
          <p:cNvSpPr>
            <a:spLocks noGrp="1"/>
          </p:cNvSpPr>
          <p:nvPr>
            <p:ph type="body" sz="quarter" idx="25" hasCustomPrompt="1"/>
          </p:nvPr>
        </p:nvSpPr>
        <p:spPr>
          <a:xfrm>
            <a:off x="107504" y="4587974"/>
            <a:ext cx="8856984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6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7" name="Дата 26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886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4011911"/>
            <a:ext cx="4464496" cy="773339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464496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4011911"/>
            <a:ext cx="4392488" cy="792088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984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464496" cy="381642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381642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411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868144" y="915566"/>
            <a:ext cx="3168352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4011911"/>
            <a:ext cx="8928992" cy="792088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2736304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23"/>
          </p:nvPr>
        </p:nvSpPr>
        <p:spPr>
          <a:xfrm>
            <a:off x="2915816" y="915566"/>
            <a:ext cx="2880320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4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482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2" y="2643758"/>
            <a:ext cx="4357191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319654" cy="1728192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2643758"/>
            <a:ext cx="4392488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1728192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2" y="4587975"/>
            <a:ext cx="4357191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4" name="Рисунок 4"/>
          <p:cNvSpPr>
            <a:spLocks noGrp="1"/>
          </p:cNvSpPr>
          <p:nvPr>
            <p:ph type="pic" sz="quarter" idx="24"/>
          </p:nvPr>
        </p:nvSpPr>
        <p:spPr>
          <a:xfrm>
            <a:off x="4572000" y="2931791"/>
            <a:ext cx="4319654" cy="165618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7" name="Текст 2"/>
          <p:cNvSpPr>
            <a:spLocks noGrp="1"/>
          </p:cNvSpPr>
          <p:nvPr>
            <p:ph type="body" sz="quarter" idx="25" hasCustomPrompt="1"/>
          </p:nvPr>
        </p:nvSpPr>
        <p:spPr>
          <a:xfrm>
            <a:off x="107504" y="4587974"/>
            <a:ext cx="4392488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26"/>
          </p:nvPr>
        </p:nvSpPr>
        <p:spPr>
          <a:xfrm>
            <a:off x="107504" y="2931791"/>
            <a:ext cx="4392488" cy="165618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21" name="Текст 25" title="Подзаголовок"/>
          <p:cNvSpPr>
            <a:spLocks noGrp="1"/>
          </p:cNvSpPr>
          <p:nvPr>
            <p:ph type="body" sz="quarter" idx="27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8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615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jalyjEA\Pictures\static_qr_code_without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35" y="3003697"/>
            <a:ext cx="1258069" cy="125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/>
          <p:cNvGrpSpPr/>
          <p:nvPr/>
        </p:nvGrpSpPr>
        <p:grpSpPr>
          <a:xfrm>
            <a:off x="1816610" y="872395"/>
            <a:ext cx="5766327" cy="1933105"/>
            <a:chOff x="2422773" y="1163459"/>
            <a:chExt cx="7690438" cy="2578070"/>
          </a:xfrm>
          <a:effectLst/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452" b="99760" l="0" r="65094">
                          <a14:foregroundMark x1="11242" y1="16827" x2="11242" y2="16827"/>
                          <a14:foregroundMark x1="15959" y1="29567" x2="15959" y2="29567"/>
                          <a14:foregroundMark x1="11557" y1="31490" x2="11557" y2="31490"/>
                          <a14:foregroundMark x1="7704" y1="28606" x2="7704" y2="28606"/>
                          <a14:foregroundMark x1="24528" y1="26923" x2="24528" y2="26923"/>
                          <a14:foregroundMark x1="31997" y1="27163" x2="31997" y2="27163"/>
                          <a14:foregroundMark x1="41431" y1="29327" x2="41431" y2="29327"/>
                          <a14:foregroundMark x1="31525" y1="62740" x2="31525" y2="62740"/>
                          <a14:foregroundMark x1="35613" y1="64423" x2="35613" y2="64423"/>
                          <a14:foregroundMark x1="40409" y1="63942" x2="40409" y2="63942"/>
                          <a14:foregroundMark x1="45991" y1="63942" x2="45991" y2="63942"/>
                          <a14:foregroundMark x1="51179" y1="63702" x2="51179" y2="63702"/>
                          <a14:foregroundMark x1="54167" y1="64423" x2="54167" y2="64423"/>
                          <a14:foregroundMark x1="59827" y1="63702" x2="59827" y2="63702"/>
                          <a14:backgroundMark x1="47248" y1="65625" x2="47248" y2="65625"/>
                          <a14:backgroundMark x1="50629" y1="67548" x2="50629" y2="675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73" y="1342460"/>
              <a:ext cx="7334106" cy="2399069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/>
            <a:stretch/>
          </p:blipFill>
          <p:spPr>
            <a:xfrm>
              <a:off x="7537747" y="1163459"/>
              <a:ext cx="2575464" cy="2578069"/>
            </a:xfrm>
            <a:prstGeom prst="ellipse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</p:grpSp>
      <p:sp>
        <p:nvSpPr>
          <p:cNvPr id="10" name="Text Box 0"/>
          <p:cNvSpPr txBox="1">
            <a:spLocks noChangeArrowheads="1"/>
          </p:cNvSpPr>
          <p:nvPr/>
        </p:nvSpPr>
        <p:spPr bwMode="auto">
          <a:xfrm>
            <a:off x="2616316" y="2715767"/>
            <a:ext cx="5904656" cy="228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071" tIns="56036" rIns="112071" bIns="56036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Russian Federation</a:t>
            </a:r>
          </a:p>
          <a:p>
            <a:pPr algn="l" eaLnBrk="1" hangingPunct="1">
              <a:buClrTx/>
              <a:buSzTx/>
              <a:buFontTx/>
              <a:buNone/>
              <a:defRPr/>
            </a:pP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Sochi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92/5 Kurortniy Avenue 	Tel/Fax: 007 862 2255 447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/>
            </a:r>
            <a:b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Tomsk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3 Televisionniy Lane	Tel.: 007 3822 66-01-30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		Fax: 007 3822 66-03-07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Ufa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50 Let Oktyabrya st	Tel/Fax: 007 347 274 08 04</a:t>
            </a:r>
            <a: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9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E</a:t>
            </a:r>
            <a:r>
              <a:rPr lang="ru-RU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-mail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@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.ru</a:t>
            </a:r>
            <a:endParaRPr lang="en-US" sz="15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Web site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www.oilteam.ru</a:t>
            </a:r>
            <a:endParaRPr lang="ru-RU" sz="15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6734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/>
          <p:nvPr/>
        </p:nvSpPr>
        <p:spPr>
          <a:xfrm>
            <a:off x="0" y="3108541"/>
            <a:ext cx="9144000" cy="609600"/>
          </a:xfrm>
          <a:prstGeom prst="rect">
            <a:avLst/>
          </a:prstGeom>
          <a:solidFill>
            <a:srgbClr val="005F82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sp>
        <p:nvSpPr>
          <p:cNvPr id="8" name="Title 13"/>
          <p:cNvSpPr>
            <a:spLocks noGrp="1"/>
          </p:cNvSpPr>
          <p:nvPr>
            <p:ph type="ctrTitle"/>
          </p:nvPr>
        </p:nvSpPr>
        <p:spPr>
          <a:xfrm>
            <a:off x="228600" y="3231031"/>
            <a:ext cx="7239000" cy="440827"/>
          </a:xfrm>
          <a:prstGeom prst="rect">
            <a:avLst/>
          </a:prstGeom>
          <a:noFill/>
        </p:spPr>
        <p:txBody>
          <a:bodyPr vert="horz" lIns="112071" tIns="56036" rIns="112071" bIns="56036"/>
          <a:lstStyle>
            <a:lvl1pPr algn="l" eaLnBrk="1" latinLnBrk="0" hangingPunct="1">
              <a:defRPr kumimoji="0" sz="2400" b="0" cap="all" spc="184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 dirty="0"/>
          </a:p>
        </p:txBody>
      </p:sp>
      <p:sp>
        <p:nvSpPr>
          <p:cNvPr id="9" name="Rectangle 10"/>
          <p:cNvSpPr/>
          <p:nvPr/>
        </p:nvSpPr>
        <p:spPr>
          <a:xfrm>
            <a:off x="0" y="3715822"/>
            <a:ext cx="9144000" cy="27432"/>
          </a:xfrm>
          <a:prstGeom prst="rect">
            <a:avLst/>
          </a:prstGeom>
          <a:solidFill>
            <a:srgbClr val="22C0E5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36330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1"/>
            <a:ext cx="8640363" cy="3779360"/>
          </a:xfrm>
          <a:prstGeom prst="rect">
            <a:avLst/>
          </a:prstGeom>
        </p:spPr>
        <p:txBody>
          <a:bodyPr lIns="76782" tIns="38391" rIns="76782" bIns="38391"/>
          <a:lstStyle>
            <a:lvl1pPr marL="479889" marR="0" indent="-479889" algn="l" defTabSz="1120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РАЗДЕЛ 1 </a:t>
            </a:r>
          </a:p>
          <a:p>
            <a:pPr lvl="0"/>
            <a:r>
              <a:rPr lang="ru-RU" dirty="0" smtClean="0"/>
              <a:t>РАЗДЕЛ 2 </a:t>
            </a:r>
          </a:p>
          <a:p>
            <a:pPr lvl="0"/>
            <a:r>
              <a:rPr lang="ru-RU" dirty="0" smtClean="0"/>
              <a:t>РАЗДЕЛ 3 </a:t>
            </a:r>
          </a:p>
          <a:p>
            <a:pPr lvl="0"/>
            <a:r>
              <a:rPr lang="ru-RU" dirty="0" smtClean="0"/>
              <a:t>РАЗДЕЛ 4 </a:t>
            </a:r>
          </a:p>
          <a:p>
            <a:pPr lvl="0"/>
            <a:r>
              <a:rPr lang="ru-RU" dirty="0" smtClean="0"/>
              <a:t>РАЗДЕЛ 5 </a:t>
            </a:r>
          </a:p>
          <a:p>
            <a:pPr lvl="0"/>
            <a:r>
              <a:rPr lang="ru-RU" dirty="0" smtClean="0"/>
              <a:t>РАЗДЕЛ 6 </a:t>
            </a:r>
          </a:p>
          <a:p>
            <a:pPr lvl="0"/>
            <a:endParaRPr lang="ru-RU" dirty="0" smtClean="0"/>
          </a:p>
          <a:p>
            <a:pPr lvl="0"/>
            <a:endParaRPr lang="ru-RU" dirty="0" smtClean="0"/>
          </a:p>
          <a:p>
            <a:pPr lvl="0"/>
            <a:endParaRPr lang="ru-RU" dirty="0" smtClean="0"/>
          </a:p>
          <a:p>
            <a:pPr lvl="0"/>
            <a:endParaRPr lang="ru-RU" dirty="0" smtClean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0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604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1"/>
            <a:ext cx="4861247" cy="3779360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1"/>
            <a:ext cx="3725686" cy="3779360"/>
          </a:xfrm>
          <a:prstGeom prst="rect">
            <a:avLst/>
          </a:prstGeom>
        </p:spPr>
        <p:txBody>
          <a:bodyPr lIns="76782" tIns="38391" rIns="76782" bIns="38391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1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44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_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0"/>
            <a:ext cx="4861247" cy="1781451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1"/>
            <a:ext cx="3725686" cy="3779360"/>
          </a:xfrm>
          <a:prstGeom prst="rect">
            <a:avLst/>
          </a:prstGeom>
        </p:spPr>
        <p:txBody>
          <a:bodyPr lIns="76782" tIns="38391" rIns="76782" bIns="38391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1" y="2841719"/>
            <a:ext cx="4861247" cy="1781451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2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97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1816610" y="627535"/>
            <a:ext cx="5766327" cy="1933105"/>
            <a:chOff x="2422773" y="1163459"/>
            <a:chExt cx="7690438" cy="2578070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452" b="99760" l="0" r="65094">
                          <a14:foregroundMark x1="11242" y1="16827" x2="11242" y2="16827"/>
                          <a14:foregroundMark x1="15959" y1="29567" x2="15959" y2="29567"/>
                          <a14:foregroundMark x1="11557" y1="31490" x2="11557" y2="31490"/>
                          <a14:foregroundMark x1="7704" y1="28606" x2="7704" y2="28606"/>
                          <a14:foregroundMark x1="24528" y1="26923" x2="24528" y2="26923"/>
                          <a14:foregroundMark x1="31997" y1="27163" x2="31997" y2="27163"/>
                          <a14:foregroundMark x1="41431" y1="29327" x2="41431" y2="29327"/>
                          <a14:foregroundMark x1="31525" y1="62740" x2="31525" y2="62740"/>
                          <a14:foregroundMark x1="35613" y1="64423" x2="35613" y2="64423"/>
                          <a14:foregroundMark x1="40409" y1="63942" x2="40409" y2="63942"/>
                          <a14:foregroundMark x1="45991" y1="63942" x2="45991" y2="63942"/>
                          <a14:foregroundMark x1="51179" y1="63702" x2="51179" y2="63702"/>
                          <a14:foregroundMark x1="54167" y1="64423" x2="54167" y2="64423"/>
                          <a14:foregroundMark x1="59827" y1="63702" x2="59827" y2="63702"/>
                          <a14:backgroundMark x1="47248" y1="65625" x2="47248" y2="65625"/>
                          <a14:backgroundMark x1="50629" y1="67548" x2="50629" y2="675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73" y="1342460"/>
              <a:ext cx="7334106" cy="2399069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/>
            <a:stretch/>
          </p:blipFill>
          <p:spPr>
            <a:xfrm>
              <a:off x="7537747" y="1163459"/>
              <a:ext cx="2575464" cy="2578069"/>
            </a:xfrm>
            <a:prstGeom prst="ellipse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</p:grpSp>
      <p:sp>
        <p:nvSpPr>
          <p:cNvPr id="5" name="Text Box 0"/>
          <p:cNvSpPr txBox="1">
            <a:spLocks noChangeArrowheads="1"/>
          </p:cNvSpPr>
          <p:nvPr/>
        </p:nvSpPr>
        <p:spPr bwMode="auto">
          <a:xfrm>
            <a:off x="2843808" y="2355726"/>
            <a:ext cx="4248472" cy="274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071" tIns="56036" rIns="112071" bIns="56036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Russian Federation</a:t>
            </a:r>
          </a:p>
          <a:p>
            <a:pPr algn="l" eaLnBrk="1" hangingPunct="1">
              <a:buClrTx/>
              <a:buSzTx/>
              <a:buFontTx/>
              <a:buNone/>
              <a:defRPr/>
            </a:pP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Sochi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92/5 Kurortniy Avenue 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Tel/Fax: 007 862 2255 447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/>
            </a:r>
            <a:b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Tomsk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3 Televisionniy Lane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Tel.: 007 3822 66-01-30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Fax: 007 3822 66-03-07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Ufa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50 Let Oktyabrya st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Tel/Fax: 007 347 274 08 04</a:t>
            </a:r>
            <a: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9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ru-RU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e-mail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@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.ru </a:t>
            </a:r>
          </a:p>
        </p:txBody>
      </p:sp>
      <p:pic>
        <p:nvPicPr>
          <p:cNvPr id="6" name="Picture 2" descr="C:\Users\VjalyjEA\Pictures\static_qr_code_without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35" y="3003697"/>
            <a:ext cx="1258069" cy="125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874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35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2" y="952282"/>
            <a:ext cx="4861247" cy="3779360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2"/>
            <a:ext cx="3725686" cy="377936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0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1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8" name="Дата 7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640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2" y="952280"/>
            <a:ext cx="4861247" cy="1781451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2"/>
            <a:ext cx="3725686" cy="377936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5" y="2842052"/>
            <a:ext cx="4861247" cy="1781451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632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oilteam.ru/eng/img/logo-big.p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39"/>
          <a:stretch/>
        </p:blipFill>
        <p:spPr bwMode="auto">
          <a:xfrm>
            <a:off x="8313160" y="130232"/>
            <a:ext cx="673824" cy="6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Дата 4"/>
          <p:cNvSpPr>
            <a:spLocks noGrp="1"/>
          </p:cNvSpPr>
          <p:nvPr>
            <p:ph type="dt" sz="quarter" idx="2"/>
          </p:nvPr>
        </p:nvSpPr>
        <p:spPr>
          <a:xfrm>
            <a:off x="107504" y="4860000"/>
            <a:ext cx="1531848" cy="266700"/>
          </a:xfrm>
          <a:prstGeom prst="rect">
            <a:avLst/>
          </a:prstGeom>
          <a:noFill/>
        </p:spPr>
        <p:txBody>
          <a:bodyPr vert="horz" lIns="112071" tIns="56036" rIns="112071" bIns="56036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7" name="Нижний колонтитул 22"/>
          <p:cNvSpPr>
            <a:spLocks noGrp="1"/>
          </p:cNvSpPr>
          <p:nvPr>
            <p:ph type="ftr" sz="quarter" idx="3"/>
          </p:nvPr>
        </p:nvSpPr>
        <p:spPr>
          <a:xfrm>
            <a:off x="1648619" y="4860002"/>
            <a:ext cx="5702300" cy="255587"/>
          </a:xfrm>
          <a:prstGeom prst="rect">
            <a:avLst/>
          </a:prstGeom>
          <a:noFill/>
        </p:spPr>
        <p:txBody>
          <a:bodyPr vert="horz" lIns="112071" tIns="56036" rIns="112071" bIns="56036" anchor="ctr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7812360" y="4860000"/>
            <a:ext cx="990600" cy="277812"/>
          </a:xfrm>
          <a:prstGeom prst="rect">
            <a:avLst/>
          </a:prstGeom>
        </p:spPr>
        <p:txBody>
          <a:bodyPr vert="horz" lIns="112071" tIns="56036" rIns="112071" bIns="56036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0" y="825559"/>
            <a:ext cx="9144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-662" y="4839479"/>
            <a:ext cx="9144000" cy="53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504" y="94278"/>
            <a:ext cx="8064896" cy="389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142784" y="483519"/>
            <a:ext cx="7957608" cy="342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120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 smtClean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71546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2" r:id="rId13"/>
    <p:sldLayoutId id="2147483673" r:id="rId14"/>
    <p:sldLayoutId id="2147483674" r:id="rId15"/>
  </p:sldLayoutIdLst>
  <p:timing>
    <p:tnLst>
      <p:par>
        <p:cTn id="1" dur="indefinite" restart="never" nodeType="tmRoot"/>
      </p:par>
    </p:tnLst>
  </p:timing>
  <p:txStyles>
    <p:titleStyle>
      <a:lvl1pPr algn="l" defTabSz="1120712" rtl="0" eaLnBrk="1" latinLnBrk="0" hangingPunct="1">
        <a:spcBef>
          <a:spcPct val="0"/>
        </a:spcBef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marR="0" indent="0" algn="l" defTabSz="112071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1600" b="1" kern="1200">
          <a:solidFill>
            <a:srgbClr val="00B0F0"/>
          </a:solidFill>
          <a:latin typeface="+mn-lt"/>
          <a:ea typeface="+mn-ea"/>
          <a:cs typeface="+mn-cs"/>
        </a:defRPr>
      </a:lvl1pPr>
      <a:lvl2pPr marL="910579" indent="-350223" algn="l" defTabSz="1120712" rtl="0" eaLnBrk="1" latinLnBrk="0" hangingPunct="1">
        <a:spcBef>
          <a:spcPct val="20000"/>
        </a:spcBef>
        <a:buFont typeface="Arial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400891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61247" indent="-280179" algn="l" defTabSz="112071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521603" indent="-280179" algn="l" defTabSz="112071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81959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42315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02672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63029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60356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20712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81068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1425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82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62138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922494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82850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K-means clustering</a:t>
            </a:r>
            <a:endParaRPr lang="ru-RU" dirty="0"/>
          </a:p>
        </p:txBody>
      </p:sp>
      <p:sp>
        <p:nvSpPr>
          <p:cNvPr id="11" name="AutoShape 2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" t="9024" r="5086" b="9024"/>
          <a:stretch/>
        </p:blipFill>
        <p:spPr bwMode="auto">
          <a:xfrm>
            <a:off x="4625860" y="949665"/>
            <a:ext cx="4410636" cy="356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843558"/>
            <a:ext cx="4181974" cy="370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98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89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2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8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+ 140ms</a:t>
            </a:r>
            <a:endParaRPr lang="ru-RU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13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15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4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434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2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1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+ 120ms</a:t>
            </a:r>
            <a:endParaRPr lang="ru-RU" dirty="0"/>
          </a:p>
        </p:txBody>
      </p:sp>
      <p:pic>
        <p:nvPicPr>
          <p:cNvPr id="15364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24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+ 120ms</a:t>
            </a:r>
            <a:endParaRPr lang="ru-RU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97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 clustering</a:t>
            </a:r>
            <a:endParaRPr lang="ru-RU" dirty="0"/>
          </a:p>
        </p:txBody>
      </p:sp>
      <p:sp>
        <p:nvSpPr>
          <p:cNvPr id="11" name="AutoShape 2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" t="8077" r="5360" b="8077"/>
          <a:stretch/>
        </p:blipFill>
        <p:spPr bwMode="auto">
          <a:xfrm>
            <a:off x="4572000" y="871771"/>
            <a:ext cx="4403794" cy="365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42726"/>
            <a:ext cx="3907718" cy="345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1741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10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5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47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20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854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204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647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930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784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01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 K-Means:</a:t>
            </a:r>
          </a:p>
          <a:p>
            <a:r>
              <a:rPr lang="en-US" b="0" dirty="0" smtClean="0"/>
              <a:t>Even statistically small classes with significant distribution difference are successfully separated from background data.</a:t>
            </a:r>
            <a:endParaRPr lang="ru-RU" b="0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K-Means: </a:t>
            </a:r>
          </a:p>
          <a:p>
            <a:r>
              <a:rPr lang="en-US" b="0" dirty="0" smtClean="0"/>
              <a:t>fuzzy and sometimes illogical splitting of the classes especially when number of classes is low.</a:t>
            </a:r>
            <a:endParaRPr lang="ru-RU" b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</a:t>
            </a:r>
            <a:endParaRPr lang="ru-RU" dirty="0"/>
          </a:p>
          <a:p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81" t="3180" r="-10181" b="318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73" t="3400" r="-10873" b="340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7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+ 140ms</a:t>
            </a:r>
            <a:endParaRPr lang="ru-RU" dirty="0"/>
          </a:p>
        </p:txBody>
      </p:sp>
      <p:pic>
        <p:nvPicPr>
          <p:cNvPr id="2970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677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+ 140ms</a:t>
            </a:r>
            <a:endParaRPr lang="ru-RU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456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174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068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782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961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107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337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790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881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17" t="-5661" r="-7617" b="-5661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980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GMM K-Means:</a:t>
            </a:r>
          </a:p>
          <a:p>
            <a:r>
              <a:rPr lang="en-US" b="0" dirty="0"/>
              <a:t>Border/edge artifacts </a:t>
            </a:r>
            <a:r>
              <a:rPr lang="en-US" b="0" dirty="0" smtClean="0"/>
              <a:t>are successfully separated from the meaningful data</a:t>
            </a:r>
            <a:endParaRPr lang="ru-RU" b="0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K-Means:</a:t>
            </a:r>
          </a:p>
          <a:p>
            <a:r>
              <a:rPr lang="en-US" b="0" dirty="0" smtClean="0"/>
              <a:t>Border/edge artifacts were incorporated in the possibly meaningful cluster (red)</a:t>
            </a:r>
            <a:endParaRPr lang="ru-RU" b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Key difference – Instantaneous attributes with artifacts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22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20" t="-4697" r="-6620" b="-4697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324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" b="286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Рисунок 5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7" name="Прямоугольник 6"/>
          <p:cNvSpPr/>
          <p:nvPr/>
        </p:nvSpPr>
        <p:spPr>
          <a:xfrm>
            <a:off x="4572000" y="1059582"/>
            <a:ext cx="4572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200" dirty="0"/>
              <a:t>class       : </a:t>
            </a:r>
            <a:r>
              <a:rPr lang="en-AU" sz="1200" dirty="0" err="1"/>
              <a:t>RasterLayer</a:t>
            </a:r>
            <a:r>
              <a:rPr lang="en-AU" sz="1200" dirty="0"/>
              <a:t> </a:t>
            </a:r>
          </a:p>
          <a:p>
            <a:r>
              <a:rPr lang="en-AU" sz="1200" dirty="0"/>
              <a:t> dimensions  : 501, 274, 137274  (</a:t>
            </a:r>
            <a:r>
              <a:rPr lang="en-AU" sz="1200" dirty="0" err="1"/>
              <a:t>nrow</a:t>
            </a:r>
            <a:r>
              <a:rPr lang="en-AU" sz="1200" dirty="0"/>
              <a:t>, </a:t>
            </a:r>
            <a:r>
              <a:rPr lang="en-AU" sz="1200" dirty="0" err="1"/>
              <a:t>ncol</a:t>
            </a:r>
            <a:r>
              <a:rPr lang="en-AU" sz="1200" dirty="0"/>
              <a:t>, </a:t>
            </a:r>
            <a:r>
              <a:rPr lang="en-AU" sz="1200" dirty="0" err="1"/>
              <a:t>ncell</a:t>
            </a:r>
            <a:r>
              <a:rPr lang="en-AU" sz="1200" dirty="0"/>
              <a:t>)</a:t>
            </a:r>
          </a:p>
          <a:p>
            <a:r>
              <a:rPr lang="en-AU" sz="1200" dirty="0"/>
              <a:t> resolution  : 150, 150  (x, y)</a:t>
            </a:r>
          </a:p>
          <a:p>
            <a:r>
              <a:rPr lang="en-AU" sz="1200" dirty="0"/>
              <a:t> extent      : 13473488, 13514588, 7574823, 7649973  (</a:t>
            </a:r>
            <a:r>
              <a:rPr lang="en-AU" sz="1200" dirty="0" err="1"/>
              <a:t>xmin</a:t>
            </a:r>
            <a:r>
              <a:rPr lang="en-AU" sz="1200" dirty="0"/>
              <a:t>, </a:t>
            </a:r>
            <a:r>
              <a:rPr lang="en-AU" sz="1200" dirty="0" err="1"/>
              <a:t>xmax</a:t>
            </a:r>
            <a:r>
              <a:rPr lang="en-AU" sz="1200" dirty="0"/>
              <a:t>, </a:t>
            </a:r>
            <a:r>
              <a:rPr lang="en-AU" sz="1200" dirty="0" err="1"/>
              <a:t>ymin</a:t>
            </a:r>
            <a:r>
              <a:rPr lang="en-AU" sz="1200" dirty="0"/>
              <a:t>, </a:t>
            </a:r>
            <a:r>
              <a:rPr lang="en-AU" sz="1200" dirty="0" err="1"/>
              <a:t>ymax</a:t>
            </a:r>
            <a:r>
              <a:rPr lang="en-AU" sz="1200" dirty="0"/>
              <a:t>)</a:t>
            </a:r>
          </a:p>
          <a:p>
            <a:r>
              <a:rPr lang="en-AU" sz="1200" dirty="0"/>
              <a:t> </a:t>
            </a:r>
            <a:r>
              <a:rPr lang="en-AU" sz="1200" dirty="0" err="1"/>
              <a:t>coord</a:t>
            </a:r>
            <a:r>
              <a:rPr lang="en-AU" sz="1200" dirty="0"/>
              <a:t>. ref. : NA </a:t>
            </a:r>
          </a:p>
          <a:p>
            <a:r>
              <a:rPr lang="en-AU" sz="1200" dirty="0"/>
              <a:t> data source : in memory</a:t>
            </a:r>
          </a:p>
          <a:p>
            <a:r>
              <a:rPr lang="en-AU" sz="1200" dirty="0"/>
              <a:t> names       : K.means.clustering.with.6.clusters.of.sizes.7464..6364..11942..9366..6345..5536 </a:t>
            </a:r>
          </a:p>
          <a:p>
            <a:r>
              <a:rPr lang="en-AU" sz="1200" dirty="0"/>
              <a:t> values      : -2748.45, 2858.335  (min, max)</a:t>
            </a:r>
          </a:p>
          <a:p>
            <a:r>
              <a:rPr lang="en-AU" sz="1200" dirty="0"/>
              <a:t> </a:t>
            </a:r>
          </a:p>
          <a:p>
            <a:r>
              <a:rPr lang="en-AU" sz="1200" dirty="0"/>
              <a:t>   </a:t>
            </a:r>
            <a:r>
              <a:rPr lang="en-AU" sz="1200" dirty="0" err="1"/>
              <a:t>iClasses</a:t>
            </a:r>
            <a:r>
              <a:rPr lang="en-AU" sz="1200" dirty="0"/>
              <a:t>    Values</a:t>
            </a:r>
          </a:p>
          <a:p>
            <a:r>
              <a:rPr lang="en-AU" sz="1200" dirty="0"/>
              <a:t> 1        1        NA</a:t>
            </a:r>
          </a:p>
          <a:p>
            <a:r>
              <a:rPr lang="en-AU" sz="1200" dirty="0"/>
              <a:t> 2        6 0.2410000</a:t>
            </a:r>
          </a:p>
          <a:p>
            <a:r>
              <a:rPr lang="en-AU" sz="1200" dirty="0"/>
              <a:t> 3        5 0.3420000</a:t>
            </a:r>
          </a:p>
          <a:p>
            <a:r>
              <a:rPr lang="en-AU" sz="1200" dirty="0"/>
              <a:t> 4        4 0.4548013</a:t>
            </a:r>
          </a:p>
          <a:p>
            <a:r>
              <a:rPr lang="en-AU" sz="1200" dirty="0"/>
              <a:t> 5        3 0.5000000</a:t>
            </a:r>
          </a:p>
          <a:p>
            <a:r>
              <a:rPr lang="en-AU" sz="1200" dirty="0"/>
              <a:t> 6        2 0.8169381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93206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" b="286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Рисунок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Прямоугольник 7"/>
          <p:cNvSpPr/>
          <p:nvPr/>
        </p:nvSpPr>
        <p:spPr>
          <a:xfrm>
            <a:off x="4565176" y="1131590"/>
            <a:ext cx="4572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200" dirty="0"/>
              <a:t>class       : </a:t>
            </a:r>
            <a:r>
              <a:rPr lang="en-AU" sz="1200" dirty="0" err="1"/>
              <a:t>RasterLayer</a:t>
            </a:r>
            <a:r>
              <a:rPr lang="en-AU" sz="1200" dirty="0"/>
              <a:t> </a:t>
            </a:r>
          </a:p>
          <a:p>
            <a:r>
              <a:rPr lang="en-AU" sz="1200" dirty="0"/>
              <a:t> dimensions  : 501, 274, 137274  (</a:t>
            </a:r>
            <a:r>
              <a:rPr lang="en-AU" sz="1200" dirty="0" err="1"/>
              <a:t>nrow</a:t>
            </a:r>
            <a:r>
              <a:rPr lang="en-AU" sz="1200" dirty="0"/>
              <a:t>, </a:t>
            </a:r>
            <a:r>
              <a:rPr lang="en-AU" sz="1200" dirty="0" err="1"/>
              <a:t>ncol</a:t>
            </a:r>
            <a:r>
              <a:rPr lang="en-AU" sz="1200" dirty="0"/>
              <a:t>, </a:t>
            </a:r>
            <a:r>
              <a:rPr lang="en-AU" sz="1200" dirty="0" err="1"/>
              <a:t>ncell</a:t>
            </a:r>
            <a:r>
              <a:rPr lang="en-AU" sz="1200" dirty="0"/>
              <a:t>)</a:t>
            </a:r>
          </a:p>
          <a:p>
            <a:r>
              <a:rPr lang="en-AU" sz="1200" dirty="0"/>
              <a:t> resolution  : 150, 150  (x, y)</a:t>
            </a:r>
          </a:p>
          <a:p>
            <a:r>
              <a:rPr lang="en-AU" sz="1200" dirty="0"/>
              <a:t> extent      : 13473488, 13514588, 7574823, 7649973  (</a:t>
            </a:r>
            <a:r>
              <a:rPr lang="en-AU" sz="1200" dirty="0" err="1"/>
              <a:t>xmin</a:t>
            </a:r>
            <a:r>
              <a:rPr lang="en-AU" sz="1200" dirty="0"/>
              <a:t>, </a:t>
            </a:r>
            <a:r>
              <a:rPr lang="en-AU" sz="1200" dirty="0" err="1"/>
              <a:t>xmax</a:t>
            </a:r>
            <a:r>
              <a:rPr lang="en-AU" sz="1200" dirty="0"/>
              <a:t>, </a:t>
            </a:r>
            <a:r>
              <a:rPr lang="en-AU" sz="1200" dirty="0" err="1"/>
              <a:t>ymin</a:t>
            </a:r>
            <a:r>
              <a:rPr lang="en-AU" sz="1200" dirty="0"/>
              <a:t>, </a:t>
            </a:r>
            <a:r>
              <a:rPr lang="en-AU" sz="1200" dirty="0" err="1"/>
              <a:t>ymax</a:t>
            </a:r>
            <a:r>
              <a:rPr lang="en-AU" sz="1200" dirty="0"/>
              <a:t>)</a:t>
            </a:r>
          </a:p>
          <a:p>
            <a:r>
              <a:rPr lang="en-AU" sz="1200" dirty="0"/>
              <a:t> </a:t>
            </a:r>
            <a:r>
              <a:rPr lang="en-AU" sz="1200" dirty="0" err="1"/>
              <a:t>coord</a:t>
            </a:r>
            <a:r>
              <a:rPr lang="en-AU" sz="1200" dirty="0"/>
              <a:t>. ref. : NA </a:t>
            </a:r>
          </a:p>
          <a:p>
            <a:r>
              <a:rPr lang="en-AU" sz="1200" dirty="0"/>
              <a:t> data source : in memory</a:t>
            </a:r>
          </a:p>
          <a:p>
            <a:r>
              <a:rPr lang="en-AU" sz="1200" dirty="0"/>
              <a:t> names       : layer </a:t>
            </a:r>
          </a:p>
          <a:p>
            <a:r>
              <a:rPr lang="en-AU" sz="1200" dirty="0"/>
              <a:t> values      : 1, 6  (min, max)</a:t>
            </a:r>
          </a:p>
          <a:p>
            <a:r>
              <a:rPr lang="en-AU" sz="1200" dirty="0"/>
              <a:t> </a:t>
            </a:r>
          </a:p>
          <a:p>
            <a:r>
              <a:rPr lang="en-AU" sz="1200" dirty="0"/>
              <a:t>   </a:t>
            </a:r>
            <a:r>
              <a:rPr lang="en-AU" sz="1200" dirty="0" err="1"/>
              <a:t>iClasses</a:t>
            </a:r>
            <a:r>
              <a:rPr lang="en-AU" sz="1200" dirty="0"/>
              <a:t>    Values</a:t>
            </a:r>
          </a:p>
          <a:p>
            <a:r>
              <a:rPr lang="en-AU" sz="1200" dirty="0"/>
              <a:t> 1        2        NA</a:t>
            </a:r>
          </a:p>
          <a:p>
            <a:r>
              <a:rPr lang="en-AU" sz="1200" dirty="0"/>
              <a:t> 2        4 0.3413081</a:t>
            </a:r>
          </a:p>
          <a:p>
            <a:r>
              <a:rPr lang="en-AU" sz="1200" dirty="0"/>
              <a:t> 3        6 0.4260000</a:t>
            </a:r>
          </a:p>
          <a:p>
            <a:r>
              <a:rPr lang="en-AU" sz="1200" dirty="0"/>
              <a:t> 4        1 0.4550000</a:t>
            </a:r>
          </a:p>
          <a:p>
            <a:r>
              <a:rPr lang="en-AU" sz="1200" dirty="0"/>
              <a:t> 5        3 0.5000000</a:t>
            </a:r>
          </a:p>
          <a:p>
            <a:r>
              <a:rPr lang="en-AU" sz="1200" dirty="0"/>
              <a:t> 6        5 0.8169381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823678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" b="126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" b="204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975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" b="126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" b="204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17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GMM K-Means 7 classes: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 7 classes: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Key difference – spectral decomposition clustering</a:t>
            </a:r>
            <a:endParaRPr lang="ru-RU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24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GMM K-Means (automatic classes):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K-Means: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clustering</a:t>
            </a:r>
            <a:endParaRPr lang="ru-RU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9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clustering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 t="4202" r="3099" b="4079"/>
          <a:stretch/>
        </p:blipFill>
        <p:spPr bwMode="auto">
          <a:xfrm>
            <a:off x="323528" y="1347614"/>
            <a:ext cx="3340699" cy="291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8717" r="3872" b="8214"/>
          <a:stretch/>
        </p:blipFill>
        <p:spPr bwMode="auto">
          <a:xfrm>
            <a:off x="3995936" y="915566"/>
            <a:ext cx="4838131" cy="384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866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</a:t>
            </a:r>
            <a:r>
              <a:rPr lang="en-US" dirty="0" smtClean="0"/>
              <a:t>(15-22-33)</a:t>
            </a:r>
            <a:endParaRPr lang="ru-RU" dirty="0"/>
          </a:p>
        </p:txBody>
      </p:sp>
      <p:pic>
        <p:nvPicPr>
          <p:cNvPr id="7173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51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(15-22-33)</a:t>
            </a:r>
            <a:endParaRPr lang="ru-RU" dirty="0"/>
          </a:p>
        </p:txBody>
      </p:sp>
      <p:pic>
        <p:nvPicPr>
          <p:cNvPr id="22531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62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24301</TotalTime>
  <Words>459</Words>
  <Application>Microsoft Office PowerPoint</Application>
  <PresentationFormat>Экран (16:9)</PresentationFormat>
  <Paragraphs>73</Paragraphs>
  <Slides>44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45" baseType="lpstr">
      <vt:lpstr>Default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Гриценко Алексей Михайлович</dc:creator>
  <cp:lastModifiedBy>Гриценко Алексей Михайлович</cp:lastModifiedBy>
  <cp:revision>29</cp:revision>
  <dcterms:created xsi:type="dcterms:W3CDTF">2018-05-04T15:57:19Z</dcterms:created>
  <dcterms:modified xsi:type="dcterms:W3CDTF">2018-07-02T07:59:17Z</dcterms:modified>
</cp:coreProperties>
</file>